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30"/>
  </p:notesMasterIdLst>
  <p:sldIdLst>
    <p:sldId id="256" r:id="rId2"/>
    <p:sldId id="257" r:id="rId3"/>
    <p:sldId id="301" r:id="rId4"/>
    <p:sldId id="302" r:id="rId5"/>
    <p:sldId id="282" r:id="rId6"/>
    <p:sldId id="283" r:id="rId7"/>
    <p:sldId id="284" r:id="rId8"/>
    <p:sldId id="285" r:id="rId9"/>
    <p:sldId id="289" r:id="rId10"/>
    <p:sldId id="287" r:id="rId11"/>
    <p:sldId id="288" r:id="rId12"/>
    <p:sldId id="290" r:id="rId13"/>
    <p:sldId id="293" r:id="rId14"/>
    <p:sldId id="292" r:id="rId15"/>
    <p:sldId id="294" r:id="rId16"/>
    <p:sldId id="296" r:id="rId17"/>
    <p:sldId id="297" r:id="rId18"/>
    <p:sldId id="295" r:id="rId19"/>
    <p:sldId id="298" r:id="rId20"/>
    <p:sldId id="299" r:id="rId21"/>
    <p:sldId id="300" r:id="rId22"/>
    <p:sldId id="258" r:id="rId23"/>
    <p:sldId id="260" r:id="rId24"/>
    <p:sldId id="263" r:id="rId25"/>
    <p:sldId id="269" r:id="rId26"/>
    <p:sldId id="262" r:id="rId27"/>
    <p:sldId id="275" r:id="rId28"/>
    <p:sldId id="264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30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14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9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1382" y="77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0T14:27:50.248" idx="14">
    <p:pos x="1889" y="3632"/>
    <p:text>константу поменять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23.876" idx="10">
    <p:pos x="1495" y="2573"/>
    <p:text>в 1000 раз</p:text>
    <p:extLst>
      <p:ext uri="{C676402C-5697-4E1C-873F-D02D1690AC5C}">
        <p15:threadingInfo xmlns:p15="http://schemas.microsoft.com/office/powerpoint/2012/main" timeZoneBias="-180"/>
      </p:ext>
    </p:extLst>
  </p:cm>
  <p:cm authorId="2" dt="2024-05-29T21:58:35.174" idx="11">
    <p:pos x="4592" y="2788"/>
    <p:text>в 1000 ра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31T04:32:32.243" idx="28">
    <p:pos x="4605" y="1840"/>
    <p:text>добавить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09.852" idx="9">
    <p:pos x="1666" y="2948"/>
    <p:text>d 1000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0T00:25:40.083" idx="13">
    <p:pos x="4739" y="1513"/>
    <p:text>добавить че нить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31T05:31:06.084" idx="29">
    <p:pos x="2411" y="3210"/>
    <p:text>нет данных</p:text>
    <p:extLst>
      <p:ext uri="{C676402C-5697-4E1C-873F-D02D1690AC5C}">
        <p15:threadingInfo xmlns:p15="http://schemas.microsoft.com/office/powerpoint/2012/main" timeZoneBias="-180"/>
      </p:ext>
    </p:extLst>
  </p:cm>
  <p:cm authorId="1" dt="2024-05-31T05:31:45.899" idx="30">
    <p:pos x="2589" y="4061"/>
    <p:text>д0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79C6-ED07-4761-8BAD-3D792A61B29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68FD4-B796-4C51-95E6-64953EF1D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7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C3F-3A2E-4C17-811D-CE55A8A6B5A9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5A84-5700-4A24-B73D-42D63681A47C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702-ED76-407D-9219-DFDFCFA65CF9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C9C2-2147-46DA-B512-9750EBFB7FCD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EC19003-FD66-4EE2-B2FC-54CC186F223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5A72-1A47-45D8-A9AD-55F7697D1B15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40.png"/><Relationship Id="rId7" Type="http://schemas.openxmlformats.org/officeDocument/2006/relationships/image" Target="../media/image49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comments" Target="../comments/comment2.xml"/><Relationship Id="rId5" Type="http://schemas.openxmlformats.org/officeDocument/2006/relationships/image" Target="../media/image51.png"/><Relationship Id="rId10" Type="http://schemas.openxmlformats.org/officeDocument/2006/relationships/image" Target="../media/image520.png"/><Relationship Id="rId4" Type="http://schemas.openxmlformats.org/officeDocument/2006/relationships/image" Target="../media/image50.png"/><Relationship Id="rId9" Type="http://schemas.openxmlformats.org/officeDocument/2006/relationships/image" Target="../media/image5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comments" Target="../comments/comment4.xml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90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76.jpeg"/><Relationship Id="rId4" Type="http://schemas.openxmlformats.org/officeDocument/2006/relationships/image" Target="../media/image79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1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0.emf"/><Relationship Id="rId5" Type="http://schemas.openxmlformats.org/officeDocument/2006/relationships/package" Target="../embeddings/Microsoft_Excel_Worksheet.xlsx"/><Relationship Id="rId10" Type="http://schemas.openxmlformats.org/officeDocument/2006/relationships/comments" Target="../comments/comment5.xml"/><Relationship Id="rId4" Type="http://schemas.openxmlformats.org/officeDocument/2006/relationships/image" Target="../media/image870.png"/><Relationship Id="rId9" Type="http://schemas.openxmlformats.org/officeDocument/2006/relationships/image" Target="../media/image9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3.jpeg"/><Relationship Id="rId7" Type="http://schemas.openxmlformats.org/officeDocument/2006/relationships/image" Target="../media/image920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0.png"/><Relationship Id="rId5" Type="http://schemas.openxmlformats.org/officeDocument/2006/relationships/image" Target="../media/image95.jpeg"/><Relationship Id="rId4" Type="http://schemas.openxmlformats.org/officeDocument/2006/relationships/image" Target="../media/image94.jpeg"/><Relationship Id="rId9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6.xml"/><Relationship Id="rId3" Type="http://schemas.openxmlformats.org/officeDocument/2006/relationships/image" Target="../media/image97.png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99.png"/><Relationship Id="rId4" Type="http://schemas.openxmlformats.org/officeDocument/2006/relationships/image" Target="../media/image9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emf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3680"/>
            <a:ext cx="9144000" cy="2006283"/>
          </a:xfrm>
        </p:spPr>
        <p:txBody>
          <a:bodyPr>
            <a:noAutofit/>
          </a:bodyPr>
          <a:lstStyle/>
          <a:p>
            <a:r>
              <a:rPr lang="ru-RU" sz="3200" b="1" dirty="0"/>
              <a:t>Моделирование процесса полимеризации композиций</a:t>
            </a:r>
            <a:br>
              <a:rPr lang="ru-RU" sz="3200" b="1" dirty="0"/>
            </a:br>
            <a:r>
              <a:rPr lang="ru-RU" sz="3200" b="1" dirty="0"/>
              <a:t>ДМЭГ/бутанол, ПЭТА/бутанол и ОКМ-2/бутанол, инициируемого системой о-хинон/амин</a:t>
            </a:r>
            <a:r>
              <a:rPr lang="ru-RU" sz="4000" b="1" dirty="0"/>
              <a:t>.</a:t>
            </a:r>
            <a:endParaRPr lang="ru-RU" sz="40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338" y="5205046"/>
            <a:ext cx="6787662" cy="165295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/>
              <a:t>Работу выполнил студент 5 курса:</a:t>
            </a:r>
          </a:p>
          <a:p>
            <a:pPr algn="r"/>
            <a:r>
              <a:rPr lang="ru-RU" dirty="0"/>
              <a:t>Крайнов Илья Олегович</a:t>
            </a:r>
          </a:p>
          <a:p>
            <a:pPr algn="r"/>
            <a:endParaRPr lang="ru-RU" dirty="0"/>
          </a:p>
          <a:p>
            <a:pPr algn="r"/>
            <a:r>
              <a:rPr lang="ru-RU" dirty="0"/>
              <a:t>Работа выполнена в ИМХ РАН под руководством: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/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9" y="3877103"/>
            <a:ext cx="3686352" cy="576929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Полимеризация. 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8" y="986586"/>
            <a:ext cx="3780665" cy="6009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991201" y="1026614"/>
            <a:ext cx="3508008" cy="504031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622407" y="933329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734" y="2130986"/>
            <a:ext cx="4288039" cy="127842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2422734" y="2080615"/>
            <a:ext cx="4288039" cy="13352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96183" y="3411756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954087" y="4029349"/>
            <a:ext cx="3080974" cy="390000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5C419D4A-91DE-42C6-9F9D-DC0CE5E8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81" y="58732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262AAE-C3A1-4089-9195-732871F30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2"/>
          <a:stretch/>
        </p:blipFill>
        <p:spPr>
          <a:xfrm>
            <a:off x="622407" y="5133761"/>
            <a:ext cx="4392396" cy="1048308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30ECD3F-9865-40B2-AB82-4F545E35FFEF}"/>
              </a:ext>
            </a:extLst>
          </p:cNvPr>
          <p:cNvGrpSpPr/>
          <p:nvPr/>
        </p:nvGrpSpPr>
        <p:grpSpPr>
          <a:xfrm>
            <a:off x="5108330" y="5205840"/>
            <a:ext cx="3323367" cy="923055"/>
            <a:chOff x="3792826" y="2377328"/>
            <a:chExt cx="4665563" cy="1160808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12245F-3BE5-4699-9D73-0F1FD80EB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701"/>
            <a:stretch/>
          </p:blipFill>
          <p:spPr>
            <a:xfrm>
              <a:off x="3792826" y="2377328"/>
              <a:ext cx="1726122" cy="11239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587F893-EA92-4D2B-98A6-DB592B93B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53"/>
            <a:stretch/>
          </p:blipFill>
          <p:spPr>
            <a:xfrm>
              <a:off x="7159752" y="2414186"/>
              <a:ext cx="1298637" cy="11239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AC61FC-01E2-4E09-B1ED-DDC9D1DC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72" r="34610"/>
            <a:stretch/>
          </p:blipFill>
          <p:spPr>
            <a:xfrm>
              <a:off x="5518948" y="2412274"/>
              <a:ext cx="1572769" cy="1123950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D04B509-7146-4690-85EB-93B2B7BF3262}"/>
              </a:ext>
            </a:extLst>
          </p:cNvPr>
          <p:cNvSpPr/>
          <p:nvPr/>
        </p:nvSpPr>
        <p:spPr>
          <a:xfrm>
            <a:off x="597398" y="5039289"/>
            <a:ext cx="7890686" cy="12475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75C928-30D1-40AE-86F1-D63E98E2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Полимеризация. Ингибирование и обрыв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1" y="1004570"/>
            <a:ext cx="4140233" cy="518527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5263958" y="1121186"/>
            <a:ext cx="3170944" cy="3534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33" y="2514505"/>
            <a:ext cx="6956623" cy="1588340"/>
          </a:xfrm>
          <a:prstGeom prst="rect">
            <a:avLst/>
          </a:prstGeom>
          <a:ln w="28575">
            <a:noFill/>
          </a:ln>
        </p:spPr>
      </p:pic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199422" y="4234990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41" y="4804643"/>
            <a:ext cx="3729553" cy="67588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13AF0E-229F-4C1A-9A3C-E03D8737786A}"/>
              </a:ext>
            </a:extLst>
          </p:cNvPr>
          <p:cNvGrpSpPr/>
          <p:nvPr/>
        </p:nvGrpSpPr>
        <p:grpSpPr>
          <a:xfrm>
            <a:off x="4821485" y="5018240"/>
            <a:ext cx="3672675" cy="365125"/>
            <a:chOff x="4624277" y="5009095"/>
            <a:chExt cx="4391707" cy="436609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8FE44C38-1CB2-4EEC-9FE0-D4EBAB620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20" r="72106"/>
            <a:stretch/>
          </p:blipFill>
          <p:spPr>
            <a:xfrm>
              <a:off x="4624277" y="5021118"/>
              <a:ext cx="1244686" cy="41469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F54B1444-5E60-4744-8327-10769F91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5893880" y="5009095"/>
              <a:ext cx="3122104" cy="436609"/>
            </a:xfrm>
            <a:prstGeom prst="rect">
              <a:avLst/>
            </a:prstGeom>
          </p:spPr>
        </p:pic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3B0310-FB51-493D-A535-3223B643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11</a:t>
            </a:fld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838E68-C62F-4F9B-BD2A-887B38752BBF}"/>
              </a:ext>
            </a:extLst>
          </p:cNvPr>
          <p:cNvSpPr/>
          <p:nvPr/>
        </p:nvSpPr>
        <p:spPr>
          <a:xfrm>
            <a:off x="622407" y="933329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28FAAB-4106-4D79-B1D3-358B3D24351D}"/>
              </a:ext>
            </a:extLst>
          </p:cNvPr>
          <p:cNvSpPr/>
          <p:nvPr/>
        </p:nvSpPr>
        <p:spPr>
          <a:xfrm>
            <a:off x="1068844" y="2390696"/>
            <a:ext cx="7006312" cy="184429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960120"/>
            <a:ext cx="7892943" cy="277983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F0464-26DA-477F-AC7F-A4F6254A4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5" y="4070187"/>
            <a:ext cx="7892944" cy="239592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3737537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453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Ошибка редукции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47"/>
            <a:ext cx="8936736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382152" y="524861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382152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4983480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701736" y="3173013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C77EF9-3F19-44B8-A192-A3624C35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7697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редукции схемы полимеризации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" y="605247"/>
            <a:ext cx="8864594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1202944" y="605247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588264" y="336282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5036820" y="337253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674000" y="3244334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96659C-2E23-432C-93A8-A1BB8AA3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852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ОКМ-2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555" y="4542251"/>
            <a:ext cx="6779049" cy="233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60753" y="5530995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0" y="566048"/>
            <a:ext cx="7690601" cy="3907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09203" y="2326559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783872"/>
            <a:ext cx="466344" cy="38879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703229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770AD-EC40-4BA0-B91F-3B1DD0C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DC49668-EAE0-480C-8FED-4774A9633500}"/>
              </a:ext>
            </a:extLst>
          </p:cNvPr>
          <p:cNvGrpSpPr/>
          <p:nvPr/>
        </p:nvGrpSpPr>
        <p:grpSpPr>
          <a:xfrm>
            <a:off x="6354296" y="4593659"/>
            <a:ext cx="726440" cy="507832"/>
            <a:chOff x="7482840" y="4674566"/>
            <a:chExt cx="726440" cy="507832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CB83C9E-7450-4C1A-8CDB-9E7C85B0C10F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E70B1B83-D571-4B50-BAEE-416F5BBFC970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82F8B400-6F9E-4BB7-8D70-7EC2F636F6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B11C41-CDF5-4653-BE6E-F2AFEFAE4C88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D73DB1-35D5-41F0-804A-39C053EB7EA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2495296-B72B-457A-B405-076491741B5F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84840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ДМЭГ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471" y="4516280"/>
            <a:ext cx="6826134" cy="233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" y="661118"/>
            <a:ext cx="7710678" cy="3809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AD1D0-E985-4E1E-B9B7-2DEDCB6E0E03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6" y="3115712"/>
            <a:ext cx="2437015" cy="10569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1645052" y="3943064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4F531F-FD36-45D4-9E24-DD4149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3497E6-954E-4A67-A0B9-8B8A82BD8AF7}"/>
              </a:ext>
            </a:extLst>
          </p:cNvPr>
          <p:cNvGrpSpPr/>
          <p:nvPr/>
        </p:nvGrpSpPr>
        <p:grpSpPr>
          <a:xfrm>
            <a:off x="582005" y="4625998"/>
            <a:ext cx="726440" cy="507832"/>
            <a:chOff x="7482840" y="4674566"/>
            <a:chExt cx="726440" cy="50783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773FB03-5682-4F93-8CD6-FF0FEBD45AAD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5E5C3C-A50E-46C3-A162-5121640116B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CA0C1DA-5372-4D8B-884C-A56B5B3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E43834-418B-4E54-A221-5FD4D83C9F8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FEAAE-77E5-4875-9C36-D3B19A1E6B98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D34F412-27CF-4576-9F38-5B1312CC71F6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18783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646890"/>
            <a:ext cx="7723370" cy="383075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ПЭТА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895" y="4532533"/>
            <a:ext cx="6826134" cy="232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475978"/>
            <a:ext cx="160160" cy="6966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683244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89BCFA-A221-48A1-8691-B4693CC7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17</a:t>
            </a:fld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4D8CD-7839-4F39-BB76-EED6C4AB130F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F0B9E-E737-4AF4-8084-D8BFAAC605D2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A6C5F6D-7D65-4997-AE1F-88B53DFF11B9}"/>
              </a:ext>
            </a:extLst>
          </p:cNvPr>
          <p:cNvGrpSpPr/>
          <p:nvPr/>
        </p:nvGrpSpPr>
        <p:grpSpPr>
          <a:xfrm>
            <a:off x="6354296" y="4593659"/>
            <a:ext cx="726440" cy="507832"/>
            <a:chOff x="7482840" y="4674566"/>
            <a:chExt cx="726440" cy="507832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74CD38D3-36DA-4377-A7F8-F7FA1D0CD710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49B6EDF-FF61-41E4-AFD1-4617FF2F8605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55640D0-C318-478E-8E44-8470E34354B9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944C93-2A00-49F3-8664-872FB9C4A1F7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1DA207-E9EC-4649-A0DE-82782EB5C00D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30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FF2F154-03CE-42AF-93E2-A2513712BE7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-1" y="5038594"/>
            <a:ext cx="4527344" cy="14950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E66FB7-5679-451D-861B-614DACAD90F1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604464" y="5038594"/>
            <a:ext cx="4527344" cy="14950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AB1DE-0EAB-4153-BBE0-6897B43AA6B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597109" y="2027199"/>
            <a:ext cx="4527344" cy="1495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33" t="-2632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6" y="3613016"/>
            <a:ext cx="4512103" cy="2925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82" y="560833"/>
            <a:ext cx="4527345" cy="2968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63107-742F-4A70-9D2A-714863979B2A}"/>
              </a:ext>
            </a:extLst>
          </p:cNvPr>
          <p:cNvPicPr/>
          <p:nvPr/>
        </p:nvPicPr>
        <p:blipFill rotWithShape="1">
          <a:blip r:embed="rId6"/>
          <a:srcRect b="648"/>
          <a:stretch/>
        </p:blipFill>
        <p:spPr bwMode="auto">
          <a:xfrm>
            <a:off x="4663440" y="3582618"/>
            <a:ext cx="4465320" cy="295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18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59590"/>
            <a:ext cx="4527344" cy="2869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i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/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41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𝑑𝑄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3563111"/>
            <a:ext cx="4509629" cy="29730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59" y="589485"/>
            <a:ext cx="4515187" cy="293400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19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560666"/>
            <a:ext cx="4527380" cy="296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90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43985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</a:t>
            </a:r>
          </a:p>
          <a:p>
            <a:pPr marL="0" indent="0" algn="ctr">
              <a:buNone/>
            </a:pPr>
            <a:r>
              <a:rPr lang="ru-RU" sz="2400" dirty="0"/>
              <a:t>ДМЭГ/бутанол, ПЭТА/бутанол, ОКМ-2/бутанол,</a:t>
            </a:r>
          </a:p>
          <a:p>
            <a:pPr marL="0" indent="0" algn="ctr">
              <a:buNone/>
            </a:pPr>
            <a:r>
              <a:rPr lang="ru-RU" sz="2400" dirty="0"/>
              <a:t>инициируемой системой о-хинон/амин </a:t>
            </a:r>
          </a:p>
          <a:p>
            <a:pPr marL="0" indent="0" algn="ctr">
              <a:buNone/>
            </a:pPr>
            <a:r>
              <a:rPr lang="ru-RU" sz="2400" dirty="0"/>
              <a:t>с учетом кинетики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и диффузионных процессов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EA0BCF7-85FA-4F07-9922-5D7A4FE68EF4}"/>
              </a:ext>
            </a:extLst>
          </p:cNvPr>
          <p:cNvSpPr txBox="1">
            <a:spLocks/>
          </p:cNvSpPr>
          <p:nvPr/>
        </p:nvSpPr>
        <p:spPr>
          <a:xfrm>
            <a:off x="0" y="2895978"/>
            <a:ext cx="9144000" cy="43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/>
              <a:t>Задачи: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48455"/>
            <a:ext cx="4500554" cy="2887664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20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4" y="606786"/>
            <a:ext cx="4496865" cy="289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99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400" dirty="0"/>
                  <a:t>Влияние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sz="2400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0" b="-1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02878"/>
            <a:ext cx="4521416" cy="29332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36" y="542582"/>
            <a:ext cx="4462174" cy="2974632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21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560870"/>
            <a:ext cx="4539536" cy="2971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𝑡𝑒𝑟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374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Описание диффузионной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5240" y="2377435"/>
            <a:ext cx="3971778" cy="3682217"/>
            <a:chOff x="-12278" y="2172884"/>
            <a:chExt cx="3199358" cy="3682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802" r="-2157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05175" name="Object 23">
                        <a:extLst>
                          <a:ext uri="{FF2B5EF4-FFF2-40B4-BE49-F238E27FC236}">
                            <a16:creationId xmlns:a16="http://schemas.microsoft.com/office/drawing/2014/main" id="{EB860F9C-C3A4-44BD-BBC5-67BBD5F87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определяющие, контраст композиции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DB68B7-65E1-471A-994B-6FF33DD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ДИФФУЗИЯ. ВЯЗКОСТЬ</a:t>
            </a:r>
          </a:p>
        </p:txBody>
      </p:sp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560812" y="3907302"/>
            <a:ext cx="3375551" cy="19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blipFill>
                <a:blip r:embed="rId3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32927" y="1906475"/>
                <a:ext cx="4564271" cy="2259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𝑀𝑆𝐷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" y="1906475"/>
                <a:ext cx="4564271" cy="2259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42751" y="63954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r>
              <a:rPr lang="ru-RU" sz="2000" b="1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-74823" y="1767467"/>
            <a:ext cx="464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r>
              <a:rPr lang="ru-RU" sz="2000" b="1" dirty="0"/>
              <a:t>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704359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A75C50D6-B772-4D9C-852C-964EC62B22B5}"/>
              </a:ext>
            </a:extLst>
          </p:cNvPr>
          <p:cNvSpPr/>
          <p:nvPr/>
        </p:nvSpPr>
        <p:spPr>
          <a:xfrm flipH="1">
            <a:off x="2809235" y="218424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8662BEF-B2B7-4312-8F37-402E0B35F5FF}"/>
              </a:ext>
            </a:extLst>
          </p:cNvPr>
          <p:cNvSpPr/>
          <p:nvPr/>
        </p:nvSpPr>
        <p:spPr>
          <a:xfrm flipH="1">
            <a:off x="2755909" y="204450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CB68CE6-1767-4C04-8E3F-13F8E5C1D988}"/>
              </a:ext>
            </a:extLst>
          </p:cNvPr>
          <p:cNvSpPr/>
          <p:nvPr/>
        </p:nvSpPr>
        <p:spPr>
          <a:xfrm flipH="1">
            <a:off x="2676312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EA92F35-6427-47DA-B870-2B55BC2F69FC}"/>
              </a:ext>
            </a:extLst>
          </p:cNvPr>
          <p:cNvSpPr/>
          <p:nvPr/>
        </p:nvSpPr>
        <p:spPr>
          <a:xfrm flipH="1">
            <a:off x="2551659" y="2000528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A61D520-7ADD-457B-B7A3-079DBBDAA597}"/>
              </a:ext>
            </a:extLst>
          </p:cNvPr>
          <p:cNvSpPr/>
          <p:nvPr/>
        </p:nvSpPr>
        <p:spPr>
          <a:xfrm flipH="1">
            <a:off x="2655062" y="2054193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B32A412A-CB60-48CF-9E6E-364802FE22E1}"/>
              </a:ext>
            </a:extLst>
          </p:cNvPr>
          <p:cNvSpPr/>
          <p:nvPr/>
        </p:nvSpPr>
        <p:spPr>
          <a:xfrm flipH="1">
            <a:off x="2482399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9713678-6FA8-4A48-AF41-EABF7A5F82B4}"/>
              </a:ext>
            </a:extLst>
          </p:cNvPr>
          <p:cNvSpPr/>
          <p:nvPr/>
        </p:nvSpPr>
        <p:spPr>
          <a:xfrm flipH="1">
            <a:off x="2619121" y="21848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9D6DB4-2385-467A-AB8E-86E59D67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23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/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7A34BA12-40B1-4750-8CF8-296D15B62346}"/>
              </a:ext>
            </a:extLst>
          </p:cNvPr>
          <p:cNvSpPr txBox="1"/>
          <p:nvPr/>
        </p:nvSpPr>
        <p:spPr>
          <a:xfrm>
            <a:off x="4614751" y="311453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Стокса: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/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A1ABB42-935D-409A-838B-F21B9AC1CC68}"/>
              </a:ext>
            </a:extLst>
          </p:cNvPr>
          <p:cNvSpPr txBox="1"/>
          <p:nvPr/>
        </p:nvSpPr>
        <p:spPr>
          <a:xfrm>
            <a:off x="4170172" y="571593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/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C51B7273-C166-4331-87CC-12776B1490FD}"/>
              </a:ext>
            </a:extLst>
          </p:cNvPr>
          <p:cNvSpPr txBox="1"/>
          <p:nvPr/>
        </p:nvSpPr>
        <p:spPr>
          <a:xfrm>
            <a:off x="4574440" y="316694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Ньютона:</a:t>
            </a: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B63955FA-ED2B-4D9B-9EE4-2F287EE378E5}"/>
              </a:ext>
            </a:extLst>
          </p:cNvPr>
          <p:cNvGrpSpPr/>
          <p:nvPr/>
        </p:nvGrpSpPr>
        <p:grpSpPr>
          <a:xfrm>
            <a:off x="5138109" y="1367626"/>
            <a:ext cx="3681703" cy="2111146"/>
            <a:chOff x="15711" y="709762"/>
            <a:chExt cx="4927132" cy="2618711"/>
          </a:xfrm>
        </p:grpSpPr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32CAD608-C314-4A58-8972-591AAFB970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8F1D4EE2-D12A-43CE-995C-C5C086B3F1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0C950E-7C57-487C-AC4E-A45419A0523C}"/>
              </a:ext>
            </a:extLst>
          </p:cNvPr>
          <p:cNvSpPr txBox="1"/>
          <p:nvPr/>
        </p:nvSpPr>
        <p:spPr>
          <a:xfrm>
            <a:off x="4594595" y="3486706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Стокса:</a:t>
            </a:r>
          </a:p>
        </p:txBody>
      </p: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D95CF5-9E3B-46A9-A2F2-B26A5762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472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" y="675618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4172560" y="5369560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60" y="5369560"/>
                <a:ext cx="24706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B3A2B-1349-4267-B980-E3E524E9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25</a:t>
            </a:fld>
            <a:endParaRPr lang="ru-RU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411D0B9-6262-49DE-A966-538C721E0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053817"/>
              </p:ext>
            </p:extLst>
          </p:nvPr>
        </p:nvGraphicFramePr>
        <p:xfrm>
          <a:off x="141210" y="5087937"/>
          <a:ext cx="3751415" cy="177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Worksheet" r:id="rId5" imgW="2986898" imgH="1409637" progId="Excel.Sheet.12">
                  <p:embed/>
                </p:oleObj>
              </mc:Choice>
              <mc:Fallback>
                <p:oleObj name="Worksheet" r:id="rId5" imgW="2986898" imgH="140963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210" y="5087937"/>
                        <a:ext cx="3751415" cy="177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F2F980-528B-47CD-86AC-34ECED432226}"/>
              </a:ext>
            </a:extLst>
          </p:cNvPr>
          <p:cNvSpPr/>
          <p:nvPr/>
        </p:nvSpPr>
        <p:spPr>
          <a:xfrm>
            <a:off x="3083560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/>
              <p:nvPr/>
            </p:nvSpPr>
            <p:spPr>
              <a:xfrm>
                <a:off x="3222800" y="5027681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00" y="5027681"/>
                <a:ext cx="51802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87B858A-6EFF-4436-AAA9-B285993BBDBF}"/>
              </a:ext>
            </a:extLst>
          </p:cNvPr>
          <p:cNvSpPr/>
          <p:nvPr/>
        </p:nvSpPr>
        <p:spPr>
          <a:xfrm>
            <a:off x="2230826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/>
              <p:nvPr/>
            </p:nvSpPr>
            <p:spPr>
              <a:xfrm>
                <a:off x="2324346" y="5042921"/>
                <a:ext cx="518026" cy="394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346" y="5042921"/>
                <a:ext cx="518026" cy="394019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942B90-529C-4690-9FC9-7B9E641CEE18}"/>
              </a:ext>
            </a:extLst>
          </p:cNvPr>
          <p:cNvSpPr/>
          <p:nvPr/>
        </p:nvSpPr>
        <p:spPr>
          <a:xfrm>
            <a:off x="1425267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/>
              <p:nvPr/>
            </p:nvSpPr>
            <p:spPr>
              <a:xfrm>
                <a:off x="1503547" y="5027681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47" y="5027681"/>
                <a:ext cx="51802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328AB6-3171-4D17-B839-292C4DE6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/>
              <p:nvPr/>
            </p:nvSpPr>
            <p:spPr>
              <a:xfrm>
                <a:off x="557235" y="604737"/>
                <a:ext cx="2221833" cy="10096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Бутанол</a:t>
                </a:r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-1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=26∗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35" y="604737"/>
                <a:ext cx="2221833" cy="1009650"/>
              </a:xfrm>
              <a:prstGeom prst="rect">
                <a:avLst/>
              </a:prstGeom>
              <a:blipFill>
                <a:blip r:embed="rId6"/>
                <a:stretch>
                  <a:fillRect l="-4110" t="-4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/>
              <p:nvPr/>
            </p:nvSpPr>
            <p:spPr>
              <a:xfrm>
                <a:off x="557235" y="3776556"/>
                <a:ext cx="2221833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ОКМ-2</a:t>
                </a:r>
                <a14:m>
                  <m:oMath xmlns:m="http://schemas.openxmlformats.org/officeDocument/2006/math">
                    <m:r>
                      <a:rPr lang="ru-RU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=0.16∗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35" y="3776556"/>
                <a:ext cx="2221833" cy="989965"/>
              </a:xfrm>
              <a:prstGeom prst="rect">
                <a:avLst/>
              </a:prstGeom>
              <a:blipFill>
                <a:blip r:embed="rId7"/>
                <a:stretch>
                  <a:fillRect l="-4110" t="-43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/>
              <p:nvPr/>
            </p:nvSpPr>
            <p:spPr>
              <a:xfrm>
                <a:off x="5227441" y="605311"/>
                <a:ext cx="2197448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ДМЭГ</a:t>
                </a:r>
                <a14:m>
                  <m:oMath xmlns:m="http://schemas.openxmlformats.org/officeDocument/2006/math">
                    <m:r>
                      <a:rPr lang="ru-RU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=0.95∗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605311"/>
                <a:ext cx="2197448" cy="989965"/>
              </a:xfrm>
              <a:prstGeom prst="rect">
                <a:avLst/>
              </a:prstGeom>
              <a:blipFill>
                <a:blip r:embed="rId8"/>
                <a:stretch>
                  <a:fillRect l="-4444" t="-4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/>
              <p:nvPr/>
            </p:nvSpPr>
            <p:spPr>
              <a:xfrm>
                <a:off x="5227441" y="3782310"/>
                <a:ext cx="2280799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ПЭТА</a:t>
                </a:r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=0.15∗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3782310"/>
                <a:ext cx="2280799" cy="989965"/>
              </a:xfrm>
              <a:prstGeom prst="rect">
                <a:avLst/>
              </a:prstGeom>
              <a:blipFill>
                <a:blip r:embed="rId9"/>
                <a:stretch>
                  <a:fillRect l="-4278" t="-4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727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F65B765-F82A-47C4-B2AB-F7CD78CAE2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1257" cy="696686"/>
          </a:xfrm>
        </p:spPr>
        <p:txBody>
          <a:bodyPr/>
          <a:lstStyle/>
          <a:p>
            <a:r>
              <a:rPr lang="ru-RU" dirty="0"/>
              <a:t>КОЭФФИЦИЕНТЫ ДИФФУЗИИ ЧИСТЫХ ВЕЩЕСТВ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/>
              <p:nvPr/>
            </p:nvSpPr>
            <p:spPr>
              <a:xfrm>
                <a:off x="6236207" y="989266"/>
                <a:ext cx="2889989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07" y="989266"/>
                <a:ext cx="2889989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/>
              <p:nvPr/>
            </p:nvSpPr>
            <p:spPr>
              <a:xfrm>
                <a:off x="4052125" y="5388455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125" y="5388455"/>
                <a:ext cx="2848708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AFC84D-5425-44E7-B0DB-51E2FC6B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27</a:t>
            </a:fld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DE8473-25C6-4515-AB15-2DD397EC9A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522498"/>
              </p:ext>
            </p:extLst>
          </p:nvPr>
        </p:nvGraphicFramePr>
        <p:xfrm>
          <a:off x="138079" y="5095875"/>
          <a:ext cx="3689447" cy="176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Worksheet" r:id="rId6" imgW="2552805" imgH="1219086" progId="Excel.Sheet.12">
                  <p:embed/>
                </p:oleObj>
              </mc:Choice>
              <mc:Fallback>
                <p:oleObj name="Worksheet" r:id="rId6" imgW="2552805" imgH="12190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079" y="5095875"/>
                        <a:ext cx="3689447" cy="176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16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73FE30-147B-4AC2-BDFE-F38AE5D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Мономеры и растворитель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042613"/>
              </p:ext>
            </p:extLst>
          </p:nvPr>
        </p:nvGraphicFramePr>
        <p:xfrm>
          <a:off x="3759200" y="5219317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0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39FFD73B-3EE7-4FBD-9965-B9797A2FD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9200" y="5219317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047085"/>
              </p:ext>
            </p:extLst>
          </p:nvPr>
        </p:nvGraphicFramePr>
        <p:xfrm>
          <a:off x="5206206" y="2935311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1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FED367ED-652A-46AD-A31C-DEC224E0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06206" y="2935311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E48A6BED-AA11-4D4C-ACEF-6458E3E2A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113292"/>
              </p:ext>
            </p:extLst>
          </p:nvPr>
        </p:nvGraphicFramePr>
        <p:xfrm>
          <a:off x="479119" y="2349250"/>
          <a:ext cx="3351213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" name="CS ChemDraw Drawing" r:id="rId7" imgW="3351190" imgH="2052794" progId="ChemDraw.Document.6.0">
                  <p:embed/>
                </p:oleObj>
              </mc:Choice>
              <mc:Fallback>
                <p:oleObj name="CS ChemDraw Drawing" r:id="rId7" imgW="3351190" imgH="2052794" progId="ChemDraw.Document.6.0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E48A6BED-AA11-4D4C-ACEF-6458E3E2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119" y="2349250"/>
                        <a:ext cx="3351213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095289"/>
              </p:ext>
            </p:extLst>
          </p:nvPr>
        </p:nvGraphicFramePr>
        <p:xfrm>
          <a:off x="915194" y="711356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3" name="CS ChemDraw Drawing" r:id="rId9" imgW="7313666" imgH="1406402" progId="ChemDraw.Document.6.0">
                  <p:embed/>
                </p:oleObj>
              </mc:Choice>
              <mc:Fallback>
                <p:oleObj name="CS ChemDraw Drawing" r:id="rId9" imgW="7313666" imgH="1406402" progId="ChemDraw.Document.6.0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92E9306C-537B-4927-8F72-CDDB6C8A8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5194" y="711356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90322A-376A-454A-B603-21AC0D9EA68D}"/>
              </a:ext>
            </a:extLst>
          </p:cNvPr>
          <p:cNvSpPr txBox="1"/>
          <p:nvPr/>
        </p:nvSpPr>
        <p:spPr>
          <a:xfrm>
            <a:off x="1747159" y="4032555"/>
            <a:ext cx="700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ПЭТА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01417-DA6F-4F7E-9081-E4BA455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EC19003-FD66-4EE2-B2FC-54CC186F223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91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Инициирующие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307291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Активация хинона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0" y="1332264"/>
            <a:ext cx="4175581" cy="307978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D7E741B-7817-4100-9B6C-9AB9D6D64873}"/>
              </a:ext>
            </a:extLst>
          </p:cNvPr>
          <p:cNvGrpSpPr/>
          <p:nvPr/>
        </p:nvGrpSpPr>
        <p:grpSpPr>
          <a:xfrm>
            <a:off x="135896" y="4492470"/>
            <a:ext cx="4214703" cy="615322"/>
            <a:chOff x="1321879" y="5142057"/>
            <a:chExt cx="6981488" cy="101925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E63DBB0-4EEE-449C-9CD6-E11AF1F6CCA5}"/>
                </a:ext>
              </a:extLst>
            </p:cNvPr>
            <p:cNvGrpSpPr/>
            <p:nvPr/>
          </p:nvGrpSpPr>
          <p:grpSpPr>
            <a:xfrm>
              <a:off x="1321879" y="5142057"/>
              <a:ext cx="6981488" cy="1019256"/>
              <a:chOff x="1321879" y="5142057"/>
              <a:chExt cx="6981488" cy="1019256"/>
            </a:xfrm>
          </p:grpSpPr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38A8F79E-EB88-4EFB-A744-FBC4ACEE1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0264"/>
              <a:stretch/>
            </p:blipFill>
            <p:spPr>
              <a:xfrm>
                <a:off x="1321879" y="5142057"/>
                <a:ext cx="2683193" cy="1019256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22DC5219-F1C7-4914-93BA-187495A451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553" t="38878" b="23969"/>
              <a:stretch/>
            </p:blipFill>
            <p:spPr>
              <a:xfrm>
                <a:off x="4096512" y="5541264"/>
                <a:ext cx="4206855" cy="410689"/>
              </a:xfrm>
              <a:prstGeom prst="rect">
                <a:avLst/>
              </a:prstGeom>
            </p:spPr>
          </p:pic>
        </p:grp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8C7EEF7-23A6-4DA5-9125-40BE51343598}"/>
                </a:ext>
              </a:extLst>
            </p:cNvPr>
            <p:cNvSpPr/>
            <p:nvPr/>
          </p:nvSpPr>
          <p:spPr>
            <a:xfrm>
              <a:off x="1321879" y="5142057"/>
              <a:ext cx="6779705" cy="10192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F12B2-B729-453D-8E3D-BA3BDAA2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5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/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2114FF-3915-48F2-B5CE-9E27B905253F}"/>
              </a:ext>
            </a:extLst>
          </p:cNvPr>
          <p:cNvSpPr txBox="1"/>
          <p:nvPr/>
        </p:nvSpPr>
        <p:spPr>
          <a:xfrm flipH="1">
            <a:off x="4387175" y="1013473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Закон </a:t>
            </a:r>
            <a:r>
              <a:rPr lang="ru-RU" b="1" dirty="0" err="1"/>
              <a:t>Бугера</a:t>
            </a:r>
            <a:r>
              <a:rPr lang="ru-RU" b="1" dirty="0"/>
              <a:t>-Ламберта-Бэра: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/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]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/>
              <p:nvPr/>
            </p:nvSpPr>
            <p:spPr>
              <a:xfrm>
                <a:off x="4350599" y="4121303"/>
                <a:ext cx="4214703" cy="986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ru-RU" sz="2800" i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] 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h𝑣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𝑆𝑑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599" y="4121303"/>
                <a:ext cx="4214703" cy="986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2960A9-515C-4FA9-AA95-92114592F08F}"/>
              </a:ext>
            </a:extLst>
          </p:cNvPr>
          <p:cNvSpPr txBox="1"/>
          <p:nvPr/>
        </p:nvSpPr>
        <p:spPr>
          <a:xfrm flipH="1">
            <a:off x="4387176" y="3706117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Скорость реакции: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5D90-4352-4AD3-AF6C-AEB83AA2EDDC}"/>
              </a:ext>
            </a:extLst>
          </p:cNvPr>
          <p:cNvSpPr txBox="1"/>
          <p:nvPr/>
        </p:nvSpPr>
        <p:spPr>
          <a:xfrm flipH="1">
            <a:off x="92843" y="711183"/>
            <a:ext cx="418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Диаграмма переходов между возбужденными состояниями хинона:</a:t>
            </a:r>
          </a:p>
        </p:txBody>
      </p:sp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7398" y="938965"/>
            <a:ext cx="7938716" cy="1548140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Фотовосстановление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67" y="23488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006689"/>
              </p:ext>
            </p:extLst>
          </p:nvPr>
        </p:nvGraphicFramePr>
        <p:xfrm>
          <a:off x="626656" y="3921654"/>
          <a:ext cx="7890687" cy="949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8" name="CS ChemDraw Drawing" r:id="rId4" imgW="5541149" imgH="666045" progId="ChemDraw.Document.6.0">
                  <p:embed/>
                </p:oleObj>
              </mc:Choice>
              <mc:Fallback>
                <p:oleObj name="CS ChemDraw Drawing" r:id="rId4" imgW="5541149" imgH="666045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6" y="3921654"/>
                        <a:ext cx="7890687" cy="94915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BEB69316-3EBF-4A39-A9B1-8B6DA80F5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92" y="434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435669"/>
              </p:ext>
            </p:extLst>
          </p:nvPr>
        </p:nvGraphicFramePr>
        <p:xfrm>
          <a:off x="597398" y="5323763"/>
          <a:ext cx="7890686" cy="92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98" y="5323763"/>
                        <a:ext cx="7890686" cy="92698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743290" y="2873496"/>
            <a:ext cx="7714961" cy="580453"/>
            <a:chOff x="7337" y="2947243"/>
            <a:chExt cx="9135334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7" y="2947243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96845" y="3044455"/>
              <a:ext cx="4445826" cy="482458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4906" y="247235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65F365D-D3C1-4BEE-9530-11BE751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6" y="6966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510461"/>
              </p:ext>
            </p:extLst>
          </p:nvPr>
        </p:nvGraphicFramePr>
        <p:xfrm>
          <a:off x="626654" y="958271"/>
          <a:ext cx="7888695" cy="134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0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4" y="958271"/>
                        <a:ext cx="7888695" cy="1340866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0552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51869"/>
              </p:ext>
            </p:extLst>
          </p:nvPr>
        </p:nvGraphicFramePr>
        <p:xfrm>
          <a:off x="626655" y="3596326"/>
          <a:ext cx="7888695" cy="115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1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3596326"/>
                        <a:ext cx="7888695" cy="115051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1070442" y="5280416"/>
            <a:ext cx="3500559" cy="60527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746844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4858851" y="5462924"/>
            <a:ext cx="3214707" cy="305958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B926CE3-B9CD-4C42-969D-E736876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7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ED90EC-0A81-48AF-B86C-4873C44A85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97"/>
          <a:stretch/>
        </p:blipFill>
        <p:spPr>
          <a:xfrm>
            <a:off x="5745463" y="2530435"/>
            <a:ext cx="2769886" cy="2988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F458D5B-CA00-43F4-A048-59D97E7AF9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418" r="88912"/>
          <a:stretch/>
        </p:blipFill>
        <p:spPr>
          <a:xfrm>
            <a:off x="5334312" y="2461147"/>
            <a:ext cx="415367" cy="36292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2FC6BB-CA44-47B4-BDFF-A933A6A9DAE2}"/>
              </a:ext>
            </a:extLst>
          </p:cNvPr>
          <p:cNvSpPr/>
          <p:nvPr/>
        </p:nvSpPr>
        <p:spPr>
          <a:xfrm>
            <a:off x="626654" y="958270"/>
            <a:ext cx="7888695" cy="19303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Реакции радикалов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070319"/>
              </p:ext>
            </p:extLst>
          </p:nvPr>
        </p:nvGraphicFramePr>
        <p:xfrm>
          <a:off x="622407" y="967284"/>
          <a:ext cx="7888695" cy="88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8" name="CS ChemDraw Drawing" r:id="rId3" imgW="5001634" imgH="563789" progId="ChemDraw.Document.6.0">
                  <p:embed/>
                </p:oleObj>
              </mc:Choice>
              <mc:Fallback>
                <p:oleObj name="CS ChemDraw Drawing" r:id="rId3" imgW="5001634" imgH="563789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07" y="967284"/>
                        <a:ext cx="7888695" cy="88875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9146" y="2246293"/>
            <a:ext cx="3687538" cy="609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6871DB-2BDA-40A4-B7A9-E1E68E58968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2898" y="3643289"/>
            <a:ext cx="3829763" cy="1083638"/>
          </a:xfrm>
          <a:prstGeom prst="rect">
            <a:avLst/>
          </a:prstGeom>
          <a:ln w="28575"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210" y="2369593"/>
            <a:ext cx="2781479" cy="368727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195110" y="1851737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8</a:t>
            </a:fld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0A34D9C-0231-4B7C-958A-355C41CD3AA0}"/>
              </a:ext>
            </a:extLst>
          </p:cNvPr>
          <p:cNvSpPr/>
          <p:nvPr/>
        </p:nvSpPr>
        <p:spPr>
          <a:xfrm>
            <a:off x="622407" y="3553433"/>
            <a:ext cx="7888695" cy="12633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D8C84F5-0B1A-4CD5-9CD2-FBBA53716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118" y="3873756"/>
            <a:ext cx="3491154" cy="6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7" y="680306"/>
            <a:ext cx="7907899" cy="34106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5ADB1-EB73-4638-A48C-FAD0640C28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139" y="4370665"/>
            <a:ext cx="8577074" cy="2443134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410555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4044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4016</TotalTime>
  <Words>620</Words>
  <Application>Microsoft Office PowerPoint</Application>
  <PresentationFormat>Экран (4:3)</PresentationFormat>
  <Paragraphs>163</Paragraphs>
  <Slides>28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Тема Office</vt:lpstr>
      <vt:lpstr>CS ChemDraw Drawing</vt:lpstr>
      <vt:lpstr>Рисунок</vt:lpstr>
      <vt:lpstr>Worksheet</vt:lpstr>
      <vt:lpstr>Моделирование процесса полимеризации композиций ДМЭГ/бутанол, ПЭТА/бутанол и ОКМ-2/бутанол, инициируемого системой о-хинон/амин.</vt:lpstr>
      <vt:lpstr>ЦЕЛЬ РАБОТЫ </vt:lpstr>
      <vt:lpstr>Мономеры и растворитель</vt:lpstr>
      <vt:lpstr>Инициирующие системы</vt:lpstr>
      <vt:lpstr>Фотоинициирование. Активация хинона</vt:lpstr>
      <vt:lpstr>Фотоинициирование. Фотовосстановление</vt:lpstr>
      <vt:lpstr>Фотоинициирование. Реакции фенолэфира</vt:lpstr>
      <vt:lpstr>Фотоинициирование. Реакции радикалов</vt:lpstr>
      <vt:lpstr>Редукция схемы фотоинициирования</vt:lpstr>
      <vt:lpstr>Полимеризация. Рост и передача цепи</vt:lpstr>
      <vt:lpstr>Полимеризация. Ингибирование и обрыв</vt:lpstr>
      <vt:lpstr>Редукция схемы полимеризации</vt:lpstr>
      <vt:lpstr>Ошибка редукции схемы фотоинициирования</vt:lpstr>
      <vt:lpstr>Ошибка редукции схемы полимеризации</vt:lpstr>
      <vt:lpstr>Исследование кинетики ОКМ-2</vt:lpstr>
      <vt:lpstr>Исследование кинетики ДМЭГ</vt:lpstr>
      <vt:lpstr>Исследование кинетики ПЭТА</vt:lpstr>
      <vt:lpstr>Влияние k_l, k_diff, k_r, k_p на конверсию</vt:lpstr>
      <vt:lpstr>Влияние k_dQ, k_(rD-rec), k_(rD-dis) на конверсию</vt:lpstr>
      <vt:lpstr>Влияние k_prop, k_inh  на конверсию</vt:lpstr>
      <vt:lpstr>Влияние k_(trans-sol), k_(trans-m), k_(ter-rec) на конверсию</vt:lpstr>
      <vt:lpstr>Описание диффузионной модели</vt:lpstr>
      <vt:lpstr>ДИФФУЗИЯ. ВЯЗКОСТЬ</vt:lpstr>
      <vt:lpstr>НАХОЖДЕНИЕ ВЯЗКОСТЕЙ</vt:lpstr>
      <vt:lpstr>ВЯЗКОСТЬ. ЧИСТЫЕ ВЕЩЕСТВА</vt:lpstr>
      <vt:lpstr>МОЛЕКУЛЯРНАЯ ДИНАМИКА</vt:lpstr>
      <vt:lpstr>КОЭФФИЦИЕНТЫ ДИФФУЗИИ ЧИСТЫХ ВЕЩЕСТВ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233</cp:revision>
  <dcterms:created xsi:type="dcterms:W3CDTF">2024-04-02T18:34:12Z</dcterms:created>
  <dcterms:modified xsi:type="dcterms:W3CDTF">2024-05-31T02:48:23Z</dcterms:modified>
</cp:coreProperties>
</file>